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56" r:id="rId1"/>
  </p:sldMasterIdLst>
  <p:notesMasterIdLst>
    <p:notesMasterId r:id="rId38"/>
  </p:notesMasterIdLst>
  <p:sldIdLst>
    <p:sldId id="256" r:id="rId2"/>
    <p:sldId id="259" r:id="rId3"/>
    <p:sldId id="312" r:id="rId4"/>
    <p:sldId id="257" r:id="rId5"/>
    <p:sldId id="258" r:id="rId6"/>
    <p:sldId id="268" r:id="rId7"/>
    <p:sldId id="260" r:id="rId8"/>
    <p:sldId id="261" r:id="rId9"/>
    <p:sldId id="262" r:id="rId10"/>
    <p:sldId id="269" r:id="rId11"/>
    <p:sldId id="270" r:id="rId12"/>
    <p:sldId id="308" r:id="rId13"/>
    <p:sldId id="272" r:id="rId14"/>
    <p:sldId id="273" r:id="rId15"/>
    <p:sldId id="274" r:id="rId16"/>
    <p:sldId id="279" r:id="rId17"/>
    <p:sldId id="275" r:id="rId18"/>
    <p:sldId id="277" r:id="rId19"/>
    <p:sldId id="280" r:id="rId20"/>
    <p:sldId id="278" r:id="rId21"/>
    <p:sldId id="287" r:id="rId22"/>
    <p:sldId id="285" r:id="rId23"/>
    <p:sldId id="289" r:id="rId24"/>
    <p:sldId id="284" r:id="rId25"/>
    <p:sldId id="290" r:id="rId26"/>
    <p:sldId id="291" r:id="rId27"/>
    <p:sldId id="306" r:id="rId28"/>
    <p:sldId id="292" r:id="rId29"/>
    <p:sldId id="293" r:id="rId30"/>
    <p:sldId id="294" r:id="rId31"/>
    <p:sldId id="307" r:id="rId32"/>
    <p:sldId id="295" r:id="rId33"/>
    <p:sldId id="296" r:id="rId34"/>
    <p:sldId id="297" r:id="rId35"/>
    <p:sldId id="311" r:id="rId36"/>
    <p:sldId id="313" r:id="rId37"/>
  </p:sldIdLst>
  <p:sldSz cx="9144000" cy="6858000" type="screen4x3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مقطع افتراضي" id="{4E14FE6B-0A8D-4621-ABCB-E68A30091C7D}">
          <p14:sldIdLst>
            <p14:sldId id="256"/>
          </p14:sldIdLst>
        </p14:section>
        <p14:section name="مقطع بدون عنوان" id="{7DD75027-A188-4714-87EB-582DDE3CD02B}">
          <p14:sldIdLst>
            <p14:sldId id="259"/>
            <p14:sldId id="312"/>
          </p14:sldIdLst>
        </p14:section>
        <p14:section name="مقطع بدون عنوان" id="{E6A4C46B-A721-4C76-A831-D66959C7B1EA}">
          <p14:sldIdLst>
            <p14:sldId id="257"/>
            <p14:sldId id="258"/>
            <p14:sldId id="268"/>
            <p14:sldId id="260"/>
            <p14:sldId id="261"/>
            <p14:sldId id="262"/>
            <p14:sldId id="269"/>
            <p14:sldId id="270"/>
            <p14:sldId id="308"/>
            <p14:sldId id="272"/>
            <p14:sldId id="273"/>
            <p14:sldId id="274"/>
            <p14:sldId id="279"/>
            <p14:sldId id="275"/>
            <p14:sldId id="277"/>
            <p14:sldId id="280"/>
            <p14:sldId id="278"/>
            <p14:sldId id="287"/>
            <p14:sldId id="285"/>
            <p14:sldId id="289"/>
            <p14:sldId id="284"/>
            <p14:sldId id="290"/>
            <p14:sldId id="291"/>
            <p14:sldId id="306"/>
            <p14:sldId id="292"/>
            <p14:sldId id="293"/>
            <p14:sldId id="294"/>
            <p14:sldId id="307"/>
            <p14:sldId id="295"/>
            <p14:sldId id="296"/>
            <p14:sldId id="297"/>
            <p14:sldId id="311"/>
            <p14:sldId id="313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User" initials="WU" lastIdx="2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36" autoAdjust="0"/>
    <p:restoredTop sz="94689" autoAdjust="0"/>
  </p:normalViewPr>
  <p:slideViewPr>
    <p:cSldViewPr>
      <p:cViewPr>
        <p:scale>
          <a:sx n="75" d="100"/>
          <a:sy n="75" d="100"/>
        </p:scale>
        <p:origin x="-1016" y="11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-184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EG" dirty="0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FB94791-699F-430A-BA1D-F0C9A5A3E9B2}" type="datetimeFigureOut">
              <a:rPr lang="ar-EG" smtClean="0"/>
              <a:t>21/06/1446</a:t>
            </a:fld>
            <a:endParaRPr lang="ar-EG" dirty="0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EG" dirty="0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 smtClean="0"/>
              <a:t>انقر لتحرير أنماط النص الرئيسي</a:t>
            </a:r>
          </a:p>
          <a:p>
            <a:pPr lvl="1"/>
            <a:r>
              <a:rPr lang="ar-SA" smtClean="0"/>
              <a:t>المستوى الثاني</a:t>
            </a:r>
          </a:p>
          <a:p>
            <a:pPr lvl="2"/>
            <a:r>
              <a:rPr lang="ar-SA" smtClean="0"/>
              <a:t>المستوى الثالث</a:t>
            </a:r>
          </a:p>
          <a:p>
            <a:pPr lvl="3"/>
            <a:r>
              <a:rPr lang="ar-SA" smtClean="0"/>
              <a:t>المستوى الرابع</a:t>
            </a:r>
          </a:p>
          <a:p>
            <a:pPr lvl="4"/>
            <a:r>
              <a:rPr lang="ar-SA" smtClean="0"/>
              <a:t>المستوى الخامس</a:t>
            </a:r>
            <a:endParaRPr lang="ar-EG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EG" dirty="0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50CEE09A-EA5D-46C0-BDCB-C353C860C8D4}" type="slidenum">
              <a:rPr lang="ar-EG" smtClean="0"/>
              <a:t>‹#›</a:t>
            </a:fld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435293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EE09A-EA5D-46C0-BDCB-C353C860C8D4}" type="slidenum">
              <a:rPr lang="ar-EG" smtClean="0"/>
              <a:t>1</a:t>
            </a:fld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361296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عنوان فرعي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ar-SA" smtClean="0"/>
              <a:t>انقر لتحرير نمط العنوان الثانوي الرئيسي</a:t>
            </a:r>
            <a:endParaRPr kumimoji="0" lang="en-US"/>
          </a:p>
        </p:txBody>
      </p:sp>
      <p:sp>
        <p:nvSpPr>
          <p:cNvPr id="28" name="عنوان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cxnSp>
        <p:nvCxnSpPr>
          <p:cNvPr id="8" name="رابط مستقيم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رابط مستقيم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شكل بيضاوي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5" name="عنصر نائب للتاريخ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21/06/1446</a:t>
            </a:fld>
            <a:endParaRPr lang="ar-SA" dirty="0"/>
          </a:p>
        </p:txBody>
      </p:sp>
      <p:sp>
        <p:nvSpPr>
          <p:cNvPr id="16" name="عنصر نائب لرقم الشريحة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 dirty="0"/>
          </a:p>
        </p:txBody>
      </p:sp>
      <p:sp>
        <p:nvSpPr>
          <p:cNvPr id="17" name="عنصر نائب للتذييل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ar-SA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21/06/1446</a:t>
            </a:fld>
            <a:endParaRPr lang="ar-SA" dirty="0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21/06/1446</a:t>
            </a:fld>
            <a:endParaRPr lang="ar-SA" dirty="0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عنصر نائب للمحتوى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14" name="عنصر نائب للتاريخ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21/06/1446</a:t>
            </a:fld>
            <a:endParaRPr lang="ar-SA" dirty="0"/>
          </a:p>
        </p:txBody>
      </p:sp>
      <p:sp>
        <p:nvSpPr>
          <p:cNvPr id="15" name="عنصر نائب لرقم الشريحة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0B34F065-1154-456A-91E3-76DE8E75E17B}" type="slidenum">
              <a:rPr lang="ar-SA" smtClean="0"/>
              <a:t>‹#›</a:t>
            </a:fld>
            <a:endParaRPr lang="ar-SA" dirty="0"/>
          </a:p>
        </p:txBody>
      </p:sp>
      <p:sp>
        <p:nvSpPr>
          <p:cNvPr id="16" name="عنصر نائب للتذييل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17" name="عنوان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21/06/1446</a:t>
            </a:fld>
            <a:endParaRPr lang="ar-SA" dirty="0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 dirty="0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cxnSp>
        <p:nvCxnSpPr>
          <p:cNvPr id="7" name="رابط مستقيم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21/06/1446</a:t>
            </a:fld>
            <a:endParaRPr lang="ar-SA" dirty="0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 dirty="0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11" name="عنصر نائب للمحتوى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13" name="عنصر نائب للمحتوى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 dirty="0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21/06/1446</a:t>
            </a:fld>
            <a:endParaRPr lang="ar-SA" dirty="0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sp>
        <p:nvSpPr>
          <p:cNvPr id="32" name="عنصر نائب للمحتوى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34" name="عنصر نائب للمحتوى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12" name="عنصر نائب للنص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cxnSp>
        <p:nvCxnSpPr>
          <p:cNvPr id="10" name="رابط مستقيم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رابط مستقيم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21/06/1446</a:t>
            </a:fld>
            <a:endParaRPr lang="ar-SA" dirty="0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 dirty="0"/>
          </a:p>
        </p:txBody>
      </p:sp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21/06/1446</a:t>
            </a:fld>
            <a:endParaRPr lang="ar-SA" dirty="0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عنصر نائب للمحتوى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ar-SA" smtClean="0"/>
              <a:t>انقر لتحرير أنماط النص الرئيسي</a:t>
            </a:r>
          </a:p>
          <a:p>
            <a:pPr lvl="1" eaLnBrk="1" latinLnBrk="0" hangingPunct="1"/>
            <a:r>
              <a:rPr lang="ar-SA" smtClean="0"/>
              <a:t>المستوى الثاني</a:t>
            </a:r>
          </a:p>
          <a:p>
            <a:pPr lvl="2" eaLnBrk="1" latinLnBrk="0" hangingPunct="1"/>
            <a:r>
              <a:rPr lang="ar-SA" smtClean="0"/>
              <a:t>المستوى الثالث</a:t>
            </a:r>
          </a:p>
          <a:p>
            <a:pPr lvl="3" eaLnBrk="1" latinLnBrk="0" hangingPunct="1"/>
            <a:r>
              <a:rPr lang="ar-SA" smtClean="0"/>
              <a:t>المستوى الرابع</a:t>
            </a:r>
          </a:p>
          <a:p>
            <a:pPr lvl="4" eaLnBrk="1" latinLnBrk="0" hangingPunct="1"/>
            <a:r>
              <a:rPr lang="ar-SA" smtClean="0"/>
              <a:t>المستوى الخامس</a:t>
            </a:r>
            <a:endParaRPr kumimoji="0" lang="en-US"/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sp>
        <p:nvSpPr>
          <p:cNvPr id="31" name="عنوان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8" name="عنصر نائب للتاريخ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21/06/1446</a:t>
            </a:fld>
            <a:endParaRPr lang="ar-SA" dirty="0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 dirty="0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ar-S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ar-SA" dirty="0" smtClean="0"/>
              <a:t>انقر فوق الأيقونة لإضافة صورة</a:t>
            </a:r>
            <a:endParaRPr kumimoji="0" lang="en-US" dirty="0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</p:txBody>
      </p:sp>
      <p:sp>
        <p:nvSpPr>
          <p:cNvPr id="8" name="عنصر نائب للتاريخ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BB09-4A1D-463E-8065-109CC2B7EFAA}" type="datetimeFigureOut">
              <a:rPr lang="ar-SA" smtClean="0"/>
              <a:t>21/06/1446</a:t>
            </a:fld>
            <a:endParaRPr lang="ar-SA" dirty="0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34F065-1154-456A-91E3-76DE8E75E17B}" type="slidenum">
              <a:rPr lang="ar-SA" smtClean="0"/>
              <a:t>‹#›</a:t>
            </a:fld>
            <a:endParaRPr lang="ar-SA" dirty="0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ar-S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عنصر نائب للنص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ar-SA" smtClean="0"/>
              <a:t>انقر لتحرير أنماط النص الرئيسي</a:t>
            </a:r>
          </a:p>
          <a:p>
            <a:pPr lvl="1" eaLnBrk="1" latinLnBrk="0" hangingPunct="1"/>
            <a:r>
              <a:rPr kumimoji="0" lang="ar-SA" smtClean="0"/>
              <a:t>المستوى الثاني</a:t>
            </a:r>
          </a:p>
          <a:p>
            <a:pPr lvl="2" eaLnBrk="1" latinLnBrk="0" hangingPunct="1"/>
            <a:r>
              <a:rPr kumimoji="0" lang="ar-SA" smtClean="0"/>
              <a:t>المستوى الثالث</a:t>
            </a:r>
          </a:p>
          <a:p>
            <a:pPr lvl="3" eaLnBrk="1" latinLnBrk="0" hangingPunct="1"/>
            <a:r>
              <a:rPr kumimoji="0" lang="ar-SA" smtClean="0"/>
              <a:t>المستوى الرابع</a:t>
            </a:r>
          </a:p>
          <a:p>
            <a:pPr lvl="4" eaLnBrk="1" latinLnBrk="0" hangingPunct="1"/>
            <a:r>
              <a:rPr kumimoji="0" lang="ar-SA" smtClean="0"/>
              <a:t>المستوى الخامس</a:t>
            </a:r>
            <a:endParaRPr kumimoji="0" lang="en-US"/>
          </a:p>
        </p:txBody>
      </p:sp>
      <p:sp>
        <p:nvSpPr>
          <p:cNvPr id="24" name="عنصر نائب للتاريخ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B8ABB09-4A1D-463E-8065-109CC2B7EFAA}" type="datetimeFigureOut">
              <a:rPr lang="ar-SA" smtClean="0"/>
              <a:t>21/06/1446</a:t>
            </a:fld>
            <a:endParaRPr lang="ar-SA" dirty="0"/>
          </a:p>
        </p:txBody>
      </p:sp>
      <p:sp>
        <p:nvSpPr>
          <p:cNvPr id="10" name="عنصر نائب للتذييل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ar-SA" dirty="0"/>
          </a:p>
        </p:txBody>
      </p:sp>
      <p:sp>
        <p:nvSpPr>
          <p:cNvPr id="22" name="عنصر نائب لرقم الشريحة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0B34F065-1154-456A-91E3-76DE8E75E17B}" type="slidenum">
              <a:rPr lang="ar-SA" smtClean="0"/>
              <a:t>‹#›</a:t>
            </a:fld>
            <a:endParaRPr lang="ar-SA" dirty="0"/>
          </a:p>
        </p:txBody>
      </p:sp>
      <p:sp>
        <p:nvSpPr>
          <p:cNvPr id="5" name="عنصر نائب للعنوان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ar-SA" smtClean="0"/>
              <a:t>انقر لتحرير نمط العنوان الرئيسي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1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r" rtl="1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r" rtl="1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r" rtl="1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r" rtl="1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r" rtl="1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r" rtl="1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r" rtl="1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r" rtl="1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r" rtl="1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395536" y="1988840"/>
            <a:ext cx="8305800" cy="1117104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slope"/>
            </a:sp3d>
          </a:bodyPr>
          <a:lstStyle/>
          <a:p>
            <a:r>
              <a:rPr lang="en-US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60000" endA="900" endPos="60000" dist="60007" dir="5400000" sy="-100000" algn="bl" rotWithShape="0"/>
                </a:effectLst>
              </a:rPr>
              <a:t>Hospital Management System</a:t>
            </a:r>
            <a:endParaRPr lang="ar-EG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60000" endA="900" endPos="60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688923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7F7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7F7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وان فرعي 2"/>
          <p:cNvSpPr txBox="1">
            <a:spLocks/>
          </p:cNvSpPr>
          <p:nvPr/>
        </p:nvSpPr>
        <p:spPr>
          <a:xfrm>
            <a:off x="391344" y="2348880"/>
            <a:ext cx="8305800" cy="144016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61000" endPos="85000" dist="177800" dir="5400000" sy="-100000" algn="bl" rotWithShape="0"/>
          </a:effectLst>
        </p:spPr>
        <p:txBody>
          <a:bodyPr vert="horz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300000"/>
              </a:lnSpc>
              <a:buNone/>
            </a:pPr>
            <a:r>
              <a:rPr lang="en-US" sz="44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</a:rPr>
              <a:t>Normalization  :</a:t>
            </a:r>
            <a:endParaRPr lang="en-US" sz="4400" b="1" cap="all" dirty="0">
              <a:ln w="0"/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237678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7F7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7F7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لمحتوى 9"/>
          <p:cNvSpPr txBox="1">
            <a:spLocks/>
          </p:cNvSpPr>
          <p:nvPr/>
        </p:nvSpPr>
        <p:spPr>
          <a:xfrm>
            <a:off x="0" y="116632"/>
            <a:ext cx="8748068" cy="633670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b="1" dirty="0"/>
              <a:t>Nurse Relation is:</a:t>
            </a:r>
          </a:p>
          <a:p>
            <a:pPr marL="0" indent="0" algn="l">
              <a:buNone/>
            </a:pPr>
            <a:r>
              <a:rPr lang="en-US" b="1" dirty="0"/>
              <a:t>1]In First Normal </a:t>
            </a:r>
            <a:r>
              <a:rPr lang="en-US" b="1" dirty="0" smtClean="0"/>
              <a:t>Form</a:t>
            </a:r>
            <a:r>
              <a:rPr lang="en-US" b="1" dirty="0"/>
              <a:t>:</a:t>
            </a:r>
          </a:p>
          <a:p>
            <a:pPr marL="0" indent="0" algn="l">
              <a:buNone/>
            </a:pPr>
            <a:r>
              <a:rPr lang="en-US" b="1" dirty="0"/>
              <a:t>Because it's attributes are Single </a:t>
            </a:r>
            <a:r>
              <a:rPr lang="en-US" b="1" dirty="0" smtClean="0"/>
              <a:t>value</a:t>
            </a:r>
            <a:endParaRPr lang="en-US" b="1" dirty="0"/>
          </a:p>
          <a:p>
            <a:pPr marL="0" indent="0" algn="l">
              <a:buNone/>
            </a:pPr>
            <a:r>
              <a:rPr lang="en-US" b="1" dirty="0"/>
              <a:t>(nurse relation does not contain any </a:t>
            </a:r>
            <a:r>
              <a:rPr lang="en-US" b="1" dirty="0" smtClean="0"/>
              <a:t>multivalued </a:t>
            </a:r>
            <a:r>
              <a:rPr lang="en-US" b="1" dirty="0"/>
              <a:t>attribute , Composite attribute ,nested relation)</a:t>
            </a:r>
          </a:p>
          <a:p>
            <a:pPr marL="0" indent="0" algn="l">
              <a:buNone/>
            </a:pPr>
            <a:r>
              <a:rPr lang="en-US" b="1" dirty="0"/>
              <a:t>2]In Second Normal Form :</a:t>
            </a:r>
          </a:p>
          <a:p>
            <a:pPr marL="0" indent="0" algn="l">
              <a:buNone/>
            </a:pPr>
            <a:r>
              <a:rPr lang="en-US" b="1" dirty="0"/>
              <a:t>Because Each </a:t>
            </a:r>
            <a:r>
              <a:rPr lang="en-US" b="1" dirty="0" smtClean="0"/>
              <a:t>non </a:t>
            </a:r>
            <a:r>
              <a:rPr lang="en-US" b="1" dirty="0"/>
              <a:t>prime attribute in Nurse Relation is functionally dependent of prime key attribute</a:t>
            </a:r>
          </a:p>
          <a:p>
            <a:pPr marL="0" indent="0" algn="l">
              <a:buNone/>
            </a:pPr>
            <a:r>
              <a:rPr lang="en-US" b="1" dirty="0"/>
              <a:t>3]In Third Normal Form :</a:t>
            </a:r>
          </a:p>
          <a:p>
            <a:pPr marL="0" indent="0" algn="l">
              <a:buNone/>
            </a:pPr>
            <a:r>
              <a:rPr lang="en-US" b="1" dirty="0"/>
              <a:t>Because it is in second normal form and  Each no non-prime attribute in Nurse Relation is Transitively dependent on the primary key.</a:t>
            </a:r>
          </a:p>
          <a:p>
            <a:pPr marL="0" indent="0" algn="l">
              <a:buNone/>
            </a:pPr>
            <a:r>
              <a:rPr lang="en-US" b="1" dirty="0"/>
              <a:t>SO Nurse relation is in third normal form.</a:t>
            </a:r>
          </a:p>
          <a:p>
            <a:pPr marL="0" indent="0" algn="l">
              <a:buNone/>
            </a:pPr>
            <a:endParaRPr lang="en-US" b="1" dirty="0"/>
          </a:p>
        </p:txBody>
      </p:sp>
      <p:sp>
        <p:nvSpPr>
          <p:cNvPr id="6" name="عنوان فرعي 2"/>
          <p:cNvSpPr txBox="1">
            <a:spLocks/>
          </p:cNvSpPr>
          <p:nvPr/>
        </p:nvSpPr>
        <p:spPr>
          <a:xfrm>
            <a:off x="437952" y="2602726"/>
            <a:ext cx="8305800" cy="7920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530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وان فرعي 2"/>
          <p:cNvSpPr txBox="1">
            <a:spLocks/>
          </p:cNvSpPr>
          <p:nvPr/>
        </p:nvSpPr>
        <p:spPr>
          <a:xfrm>
            <a:off x="391344" y="2348880"/>
            <a:ext cx="8305800" cy="144016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61000" endPos="85000" dist="177800" dir="5400000" sy="-100000" algn="bl" rotWithShape="0"/>
          </a:effectLst>
        </p:spPr>
        <p:txBody>
          <a:bodyPr vert="horz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300000"/>
              </a:lnSpc>
              <a:buNone/>
            </a:pPr>
            <a:r>
              <a:rPr lang="en-US" sz="44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</a:rPr>
              <a:t>User Interface :</a:t>
            </a:r>
            <a:endParaRPr lang="en-US" sz="4400" b="1" cap="all" dirty="0">
              <a:ln w="0"/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عنصر نائب للمحتوى 9"/>
          <p:cNvSpPr txBox="1">
            <a:spLocks/>
          </p:cNvSpPr>
          <p:nvPr/>
        </p:nvSpPr>
        <p:spPr>
          <a:xfrm>
            <a:off x="200613" y="118450"/>
            <a:ext cx="8748068" cy="576064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b="1" dirty="0" smtClean="0"/>
              <a:t>That  Also  satisfying to all database relation </a:t>
            </a:r>
          </a:p>
          <a:p>
            <a:pPr marL="0" indent="0" algn="l">
              <a:buNone/>
            </a:pPr>
            <a:r>
              <a:rPr lang="en-US" b="1" dirty="0" smtClean="0"/>
              <a:t>So hospital  database is in third normal form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796040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7F7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7F7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allAtOnce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فرعي 2"/>
          <p:cNvSpPr txBox="1">
            <a:spLocks/>
          </p:cNvSpPr>
          <p:nvPr/>
        </p:nvSpPr>
        <p:spPr>
          <a:xfrm>
            <a:off x="514672" y="2348880"/>
            <a:ext cx="8305800" cy="144016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61000" endPos="85000" dist="177800" dir="5400000" sy="-100000" algn="bl" rotWithShape="0"/>
          </a:effectLst>
        </p:spPr>
        <p:txBody>
          <a:bodyPr vert="horz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300000"/>
              </a:lnSpc>
              <a:buNone/>
            </a:pPr>
            <a:r>
              <a:rPr lang="en-US" sz="4400" b="1" cap="all" dirty="0">
                <a:ln w="0"/>
                <a:effectLst>
                  <a:reflection blurRad="12700" stA="50000" endPos="50000" dist="5000" dir="5400000" sy="-100000" rotWithShape="0"/>
                </a:effectLst>
              </a:rPr>
              <a:t>Welcome </a:t>
            </a:r>
            <a:r>
              <a:rPr lang="en-US" sz="44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</a:rPr>
              <a:t> page of Interface</a:t>
            </a:r>
            <a:endParaRPr lang="en-US" sz="4400" b="1" cap="all" dirty="0">
              <a:ln w="0"/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عنصر نائب للمحتوى 1"/>
          <p:cNvSpPr txBox="1">
            <a:spLocks/>
          </p:cNvSpPr>
          <p:nvPr/>
        </p:nvSpPr>
        <p:spPr>
          <a:xfrm>
            <a:off x="467544" y="3645024"/>
            <a:ext cx="8229600" cy="27363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420911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7F7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7F7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allAtOnce"/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229600" cy="53133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184331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2"/>
            <a:ext cx="8229600" cy="50405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361269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8680"/>
            <a:ext cx="8902761" cy="5328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43762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4176464" cy="5328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60648"/>
            <a:ext cx="4957688" cy="5328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244111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04664"/>
            <a:ext cx="6327832" cy="5547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202490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فرعي 2"/>
          <p:cNvSpPr txBox="1">
            <a:spLocks/>
          </p:cNvSpPr>
          <p:nvPr/>
        </p:nvSpPr>
        <p:spPr>
          <a:xfrm>
            <a:off x="514672" y="2348880"/>
            <a:ext cx="8305800" cy="144016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61000" endPos="85000" dist="177800" dir="5400000" sy="-100000" algn="bl" rotWithShape="0"/>
          </a:effectLst>
        </p:spPr>
        <p:txBody>
          <a:bodyPr vert="horz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300000"/>
              </a:lnSpc>
              <a:buNone/>
            </a:pPr>
            <a:r>
              <a:rPr lang="en-US" sz="44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</a:rPr>
              <a:t>Patients pages</a:t>
            </a:r>
            <a:endParaRPr lang="en-US" sz="4400" b="1" cap="all" dirty="0">
              <a:ln w="0"/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عنصر نائب للمحتوى 1"/>
          <p:cNvSpPr txBox="1">
            <a:spLocks/>
          </p:cNvSpPr>
          <p:nvPr/>
        </p:nvSpPr>
        <p:spPr>
          <a:xfrm>
            <a:off x="467544" y="3645024"/>
            <a:ext cx="8229600" cy="27363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642340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5A5A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5A5A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allAtOnce"/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عنوان 2"/>
          <p:cNvSpPr txBox="1">
            <a:spLocks/>
          </p:cNvSpPr>
          <p:nvPr/>
        </p:nvSpPr>
        <p:spPr>
          <a:xfrm>
            <a:off x="586680" y="2815952"/>
            <a:ext cx="8305800" cy="1981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lang="en-US" sz="4800" b="0" kern="1200" spc="-100" baseline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3" name="مستطيل 2"/>
          <p:cNvSpPr/>
          <p:nvPr/>
        </p:nvSpPr>
        <p:spPr>
          <a:xfrm>
            <a:off x="268202" y="908720"/>
            <a:ext cx="617600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4800" b="1" dirty="0">
                <a:ln w="31550" cmpd="sng">
                  <a:solidFill>
                    <a:schemeClr val="bg1"/>
                  </a:solidFill>
                  <a:prstDash val="solid"/>
                </a:ln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50" endPos="85000" dist="60007" dir="5400000" sy="-100000" algn="bl" rotWithShape="0"/>
                </a:effectLst>
                <a:latin typeface="Algerian" pitchFamily="82" charset="0"/>
              </a:rPr>
              <a:t>Project is done </a:t>
            </a:r>
            <a:r>
              <a:rPr lang="en-US" sz="4800" b="1" dirty="0" smtClean="0">
                <a:ln w="31550" cmpd="sng">
                  <a:solidFill>
                    <a:schemeClr val="bg1"/>
                  </a:solidFill>
                  <a:prstDash val="solid"/>
                </a:ln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reflection blurRad="6350" stA="55000" endA="50" endPos="85000" dist="60007" dir="5400000" sy="-100000" algn="bl" rotWithShape="0"/>
                </a:effectLst>
                <a:latin typeface="Algerian" pitchFamily="82" charset="0"/>
              </a:rPr>
              <a:t>by:</a:t>
            </a:r>
            <a:endParaRPr lang="en-US" sz="4800" b="1" dirty="0">
              <a:ln w="31550" cmpd="sng">
                <a:solidFill>
                  <a:schemeClr val="bg1"/>
                </a:solidFill>
                <a:prstDash val="solid"/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reflection blurRad="6350" stA="55000" endA="50" endPos="85000" dist="60007" dir="5400000" sy="-100000" algn="bl" rotWithShape="0"/>
              </a:effectLst>
              <a:latin typeface="Algerian" pitchFamily="82" charset="0"/>
            </a:endParaRPr>
          </a:p>
          <a:p>
            <a:pPr algn="ctr"/>
            <a:endParaRPr lang="ar-EG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7" name="مستطيل 6"/>
          <p:cNvSpPr/>
          <p:nvPr/>
        </p:nvSpPr>
        <p:spPr>
          <a:xfrm>
            <a:off x="535107" y="2204864"/>
            <a:ext cx="617600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800" b="1" dirty="0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1.Ahmed </a:t>
            </a:r>
            <a:r>
              <a:rPr lang="en-US" sz="2800" b="1" dirty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E</a:t>
            </a:r>
            <a:r>
              <a:rPr lang="en-US" sz="2800" b="1" dirty="0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mad </a:t>
            </a:r>
            <a:r>
              <a:rPr lang="en-US" sz="2800" b="1" dirty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H</a:t>
            </a:r>
            <a:r>
              <a:rPr lang="en-US" sz="2800" b="1" dirty="0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osni</a:t>
            </a:r>
          </a:p>
          <a:p>
            <a:pPr algn="l"/>
            <a:r>
              <a:rPr lang="en-US" sz="2800" b="1" dirty="0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2.Mohmmad  Kamel</a:t>
            </a:r>
          </a:p>
          <a:p>
            <a:pPr algn="l"/>
            <a:r>
              <a:rPr lang="en-US" sz="2800" b="1" dirty="0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3.Abd-Elrahman  Tarek</a:t>
            </a:r>
            <a:endParaRPr lang="ar-EG" sz="2800" b="1" dirty="0" smtClean="0">
              <a:ln w="17780" cmpd="sng">
                <a:solidFill>
                  <a:schemeClr val="bg1"/>
                </a:solidFill>
                <a:prstDash val="solid"/>
                <a:miter lim="800000"/>
              </a:ln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  <a:p>
            <a:pPr algn="l"/>
            <a:r>
              <a:rPr lang="en-US" sz="2800" b="1" dirty="0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4.Hossam Mohmad </a:t>
            </a:r>
            <a:endParaRPr lang="ar-EG" sz="2800" b="1" dirty="0">
              <a:ln w="17780" cmpd="sng">
                <a:solidFill>
                  <a:schemeClr val="bg1"/>
                </a:solidFill>
                <a:prstDash val="solid"/>
                <a:miter lim="800000"/>
              </a:ln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288791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229600" cy="46805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1714211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3" y="548680"/>
            <a:ext cx="8803280" cy="49256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427404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66" y="764704"/>
            <a:ext cx="8921643" cy="50935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044734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فرعي 2"/>
          <p:cNvSpPr txBox="1">
            <a:spLocks/>
          </p:cNvSpPr>
          <p:nvPr/>
        </p:nvSpPr>
        <p:spPr>
          <a:xfrm>
            <a:off x="514672" y="2348880"/>
            <a:ext cx="8305800" cy="144016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61000" endPos="85000" dist="177800" dir="5400000" sy="-100000" algn="bl" rotWithShape="0"/>
          </a:effectLst>
        </p:spPr>
        <p:txBody>
          <a:bodyPr vert="horz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300000"/>
              </a:lnSpc>
              <a:buNone/>
            </a:pPr>
            <a:r>
              <a:rPr lang="en-US" sz="44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</a:rPr>
              <a:t>Wards</a:t>
            </a:r>
            <a:endParaRPr lang="en-US" sz="4400" b="1" cap="all" dirty="0">
              <a:ln w="0"/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عنصر نائب للمحتوى 1"/>
          <p:cNvSpPr txBox="1">
            <a:spLocks/>
          </p:cNvSpPr>
          <p:nvPr/>
        </p:nvSpPr>
        <p:spPr>
          <a:xfrm>
            <a:off x="467544" y="3645024"/>
            <a:ext cx="8229600" cy="27363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220329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7F7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7F7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allAtOnce"/>
      <p:bldP spid="7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56590"/>
            <a:ext cx="9144000" cy="40873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710268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4"/>
            <a:ext cx="7848871" cy="57939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315876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3" y="0"/>
            <a:ext cx="5574556" cy="64533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29963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فرعي 2"/>
          <p:cNvSpPr txBox="1">
            <a:spLocks/>
          </p:cNvSpPr>
          <p:nvPr/>
        </p:nvSpPr>
        <p:spPr>
          <a:xfrm>
            <a:off x="514672" y="2348880"/>
            <a:ext cx="8305800" cy="144016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61000" endPos="85000" dist="177800" dir="5400000" sy="-100000" algn="bl" rotWithShape="0"/>
          </a:effectLst>
        </p:spPr>
        <p:txBody>
          <a:bodyPr vert="horz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300000"/>
              </a:lnSpc>
              <a:buNone/>
            </a:pPr>
            <a:r>
              <a:rPr lang="en-US" sz="44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</a:rPr>
              <a:t>departments</a:t>
            </a:r>
            <a:endParaRPr lang="en-US" sz="4400" b="1" cap="all" dirty="0">
              <a:ln w="0"/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عنصر نائب للمحتوى 1"/>
          <p:cNvSpPr txBox="1">
            <a:spLocks/>
          </p:cNvSpPr>
          <p:nvPr/>
        </p:nvSpPr>
        <p:spPr>
          <a:xfrm>
            <a:off x="467544" y="3645024"/>
            <a:ext cx="8229600" cy="27363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392330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5A5A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5A5A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allAtOnce"/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6" y="620688"/>
            <a:ext cx="9131691" cy="5012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768769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496944" cy="5328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615546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عنوان فرعي 2"/>
          <p:cNvSpPr txBox="1">
            <a:spLocks/>
          </p:cNvSpPr>
          <p:nvPr/>
        </p:nvSpPr>
        <p:spPr>
          <a:xfrm>
            <a:off x="539552" y="404664"/>
            <a:ext cx="8305800" cy="144016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61000" endPos="85000" dist="177800" dir="5400000" sy="-100000" algn="bl" rotWithShape="0"/>
          </a:effectLst>
        </p:spPr>
        <p:txBody>
          <a:bodyPr vert="horz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300000"/>
              </a:lnSpc>
              <a:buNone/>
            </a:pPr>
            <a:r>
              <a:rPr lang="en-US" sz="44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</a:rPr>
              <a:t>Supervisors:</a:t>
            </a:r>
            <a:endParaRPr lang="en-US" sz="4400" b="1" cap="all" dirty="0">
              <a:ln w="0"/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95536" y="2828836"/>
            <a:ext cx="83529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3200" b="1" dirty="0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PROF. Kamal </a:t>
            </a:r>
            <a:r>
              <a:rPr lang="en-US" sz="3200" b="1" dirty="0" err="1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ElDahshan</a:t>
            </a:r>
            <a:endParaRPr lang="en-US" sz="3200" b="1" dirty="0" smtClean="0">
              <a:ln w="17780" cmpd="sng">
                <a:solidFill>
                  <a:schemeClr val="bg1"/>
                </a:solidFill>
                <a:prstDash val="solid"/>
                <a:miter lim="800000"/>
              </a:ln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  <a:p>
            <a:pPr algn="l"/>
            <a:r>
              <a:rPr lang="en-US" sz="3200" b="1" dirty="0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DR. </a:t>
            </a:r>
            <a:r>
              <a:rPr lang="en-US" sz="3200" b="1" dirty="0" err="1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Gaber</a:t>
            </a:r>
            <a:r>
              <a:rPr lang="en-US" sz="3200" b="1" dirty="0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  </a:t>
            </a:r>
            <a:r>
              <a:rPr lang="en-US" sz="3200" b="1" dirty="0" err="1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AbuTaleb</a:t>
            </a:r>
            <a:r>
              <a:rPr lang="en-US" sz="3200" b="1" dirty="0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 </a:t>
            </a:r>
            <a:endParaRPr lang="en-US" sz="3200" b="1" dirty="0">
              <a:ln w="17780" cmpd="sng">
                <a:solidFill>
                  <a:schemeClr val="bg1"/>
                </a:solidFill>
                <a:prstDash val="solid"/>
                <a:miter lim="800000"/>
              </a:ln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975402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7F7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7F7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allAtOnce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19537"/>
            <a:ext cx="8784976" cy="49755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946053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فرعي 2"/>
          <p:cNvSpPr txBox="1">
            <a:spLocks/>
          </p:cNvSpPr>
          <p:nvPr/>
        </p:nvSpPr>
        <p:spPr>
          <a:xfrm>
            <a:off x="514672" y="2348880"/>
            <a:ext cx="8305800" cy="144016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61000" endPos="85000" dist="177800" dir="5400000" sy="-100000" algn="bl" rotWithShape="0"/>
          </a:effectLst>
        </p:spPr>
        <p:txBody>
          <a:bodyPr vert="horz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300000"/>
              </a:lnSpc>
              <a:buNone/>
            </a:pPr>
            <a:r>
              <a:rPr lang="en-US" sz="44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</a:rPr>
              <a:t>All Staff</a:t>
            </a:r>
            <a:endParaRPr lang="en-US" sz="4400" b="1" cap="all" dirty="0">
              <a:ln w="0"/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عنصر نائب للمحتوى 1"/>
          <p:cNvSpPr txBox="1">
            <a:spLocks/>
          </p:cNvSpPr>
          <p:nvPr/>
        </p:nvSpPr>
        <p:spPr>
          <a:xfrm>
            <a:off x="467544" y="3645024"/>
            <a:ext cx="8229600" cy="27363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433336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7F7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7F7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allAtOnce"/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8496944" cy="5400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315786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88640"/>
            <a:ext cx="6989511" cy="61810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432338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72" y="27586"/>
            <a:ext cx="6840760" cy="6251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15852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فرعي 2"/>
          <p:cNvSpPr txBox="1">
            <a:spLocks/>
          </p:cNvSpPr>
          <p:nvPr/>
        </p:nvSpPr>
        <p:spPr>
          <a:xfrm>
            <a:off x="514672" y="2348880"/>
            <a:ext cx="8305800" cy="144016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61000" endPos="85000" dist="177800" dir="5400000" sy="-100000" algn="bl" rotWithShape="0"/>
          </a:effectLst>
        </p:spPr>
        <p:txBody>
          <a:bodyPr vert="horz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300000"/>
              </a:lnSpc>
              <a:buNone/>
            </a:pPr>
            <a:r>
              <a:rPr lang="en-US" sz="44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</a:rPr>
              <a:t>Thank you</a:t>
            </a:r>
            <a:endParaRPr lang="en-US" sz="4400" b="1" cap="all" dirty="0">
              <a:ln w="0"/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عنصر نائب للمحتوى 1"/>
          <p:cNvSpPr txBox="1">
            <a:spLocks/>
          </p:cNvSpPr>
          <p:nvPr/>
        </p:nvSpPr>
        <p:spPr>
          <a:xfrm>
            <a:off x="467544" y="3645024"/>
            <a:ext cx="8229600" cy="27363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925284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5A5A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5A5A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allAtOnce"/>
      <p:bldP spid="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فرعي 2"/>
          <p:cNvSpPr txBox="1">
            <a:spLocks/>
          </p:cNvSpPr>
          <p:nvPr/>
        </p:nvSpPr>
        <p:spPr>
          <a:xfrm>
            <a:off x="514672" y="2348880"/>
            <a:ext cx="8305800" cy="144016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61000" endPos="85000" dist="177800" dir="5400000" sy="-100000" algn="bl" rotWithShape="0"/>
          </a:effectLst>
        </p:spPr>
        <p:txBody>
          <a:bodyPr vert="horz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300000"/>
              </a:lnSpc>
              <a:buNone/>
            </a:pPr>
            <a:endParaRPr lang="en-US" sz="4400" b="1" cap="all" dirty="0">
              <a:ln w="0"/>
              <a:solidFill>
                <a:schemeClr val="bg1"/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عنصر نائب للمحتوى 1"/>
          <p:cNvSpPr txBox="1">
            <a:spLocks/>
          </p:cNvSpPr>
          <p:nvPr/>
        </p:nvSpPr>
        <p:spPr>
          <a:xfrm>
            <a:off x="467544" y="3645024"/>
            <a:ext cx="8229600" cy="27363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-125359"/>
            <a:ext cx="8928992" cy="638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7488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5A5A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5A5A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allAtOnce"/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عنصر نائب للمحتوى 9"/>
          <p:cNvSpPr>
            <a:spLocks noGrp="1"/>
          </p:cNvSpPr>
          <p:nvPr>
            <p:ph idx="1"/>
          </p:nvPr>
        </p:nvSpPr>
        <p:spPr>
          <a:xfrm>
            <a:off x="514672" y="836712"/>
            <a:ext cx="8229600" cy="562061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Following is  ERD OF Hospital database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ar-EG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l">
              <a:buClr>
                <a:schemeClr val="bg1">
                  <a:lumMod val="95000"/>
                  <a:lumOff val="5000"/>
                </a:schemeClr>
              </a:buClr>
              <a:buSzPct val="82000"/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Hospital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consists of number of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 algn="l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Each department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 , name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location.</a:t>
            </a:r>
            <a:endParaRPr lang="ar-EG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l"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Each doctor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Works on Department in a certain shift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marL="0" indent="0" algn="l"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Each doctor has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pPr marL="0" indent="0" algn="l"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 , name , salary , sex , address , medical  specialization 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phone.</a:t>
            </a:r>
          </a:p>
          <a:p>
            <a:pPr marL="0" indent="0" algn="l"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Each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 consists of many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Wards</a:t>
            </a:r>
          </a:p>
          <a:p>
            <a:pPr marL="0" indent="0" algn="l"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Each Ward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 , capacity 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availability</a:t>
            </a:r>
          </a:p>
          <a:p>
            <a:pPr marL="0" indent="0" algn="l"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Each Ward  can have many nurses .</a:t>
            </a:r>
            <a:endParaRPr lang="ar-EG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l"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Each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nurse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 :</a:t>
            </a:r>
          </a:p>
          <a:p>
            <a:pPr marL="0" indent="0" algn="l"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id , name , address , sex , salary , shift and  phone</a:t>
            </a:r>
          </a:p>
          <a:p>
            <a:pPr marL="0" indent="0" algn="l">
              <a:buNone/>
            </a:pP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one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nurses is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supervising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some nurses(Assign to Ward as supervisor)</a:t>
            </a:r>
            <a:endParaRPr lang="en-US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عنوان فرعي 2"/>
          <p:cNvSpPr txBox="1">
            <a:spLocks/>
          </p:cNvSpPr>
          <p:nvPr/>
        </p:nvSpPr>
        <p:spPr>
          <a:xfrm>
            <a:off x="683568" y="188640"/>
            <a:ext cx="8305800" cy="792088"/>
          </a:xfrm>
          <a:prstGeom prst="rect">
            <a:avLst/>
          </a:prstGeom>
        </p:spPr>
        <p:txBody>
          <a:bodyPr vert="horz"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</a:rPr>
              <a:t>*Description:</a:t>
            </a:r>
          </a:p>
        </p:txBody>
      </p:sp>
      <p:sp>
        <p:nvSpPr>
          <p:cNvPr id="16" name="عنصر نائب للمحتوى 9"/>
          <p:cNvSpPr txBox="1">
            <a:spLocks/>
          </p:cNvSpPr>
          <p:nvPr/>
        </p:nvSpPr>
        <p:spPr>
          <a:xfrm>
            <a:off x="179512" y="4081065"/>
            <a:ext cx="8229600" cy="237626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>
            <a:normAutofit/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Font typeface="Wingdings 2"/>
              <a:buNone/>
            </a:pPr>
            <a:endParaRPr lang="ar-E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180503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discrete" valueType="str">
                                      <p:cBhvr override="childStyle">
                                        <p:cTn id="94" dur="2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normal"/>
                                          </p:val>
                                        </p:tav>
                                        <p:tav tm="50000">
                                          <p:val>
                                            <p:strVal val="bold"/>
                                          </p:val>
                                        </p:tav>
                                        <p:tav tm="60000">
                                          <p:val>
                                            <p:strVal val="normal"/>
                                          </p:val>
                                        </p:tav>
                                        <p:tav tm="100000">
                                          <p:val>
                                            <p:strVal val="normal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2" grpId="0" build="p"/>
      <p:bldP spid="12" grpId="1" build="allAtOnce"/>
      <p:bldP spid="1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عنصر نائب للمحتوى 9"/>
          <p:cNvSpPr txBox="1">
            <a:spLocks/>
          </p:cNvSpPr>
          <p:nvPr/>
        </p:nvSpPr>
        <p:spPr>
          <a:xfrm>
            <a:off x="518468" y="260648"/>
            <a:ext cx="8229600" cy="619268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 fontScale="92500"/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b="1" dirty="0" smtClean="0"/>
              <a:t>- Each </a:t>
            </a:r>
            <a:r>
              <a:rPr lang="en-US" b="1" dirty="0"/>
              <a:t>patient can occupies ward in </a:t>
            </a:r>
            <a:r>
              <a:rPr lang="en-US" b="1" dirty="0" smtClean="0"/>
              <a:t>a certain interval</a:t>
            </a:r>
          </a:p>
          <a:p>
            <a:pPr algn="l">
              <a:buFontTx/>
              <a:buChar char="-"/>
            </a:pPr>
            <a:r>
              <a:rPr lang="en-US" b="1" dirty="0" smtClean="0"/>
              <a:t>[Enter Date , Exit </a:t>
            </a:r>
            <a:r>
              <a:rPr lang="en-US" b="1" dirty="0"/>
              <a:t>Date</a:t>
            </a:r>
            <a:r>
              <a:rPr lang="en-US" b="1" dirty="0" smtClean="0"/>
              <a:t>]</a:t>
            </a:r>
            <a:endParaRPr lang="ar-EG" b="1" dirty="0" smtClean="0"/>
          </a:p>
          <a:p>
            <a:pPr marL="0" indent="0" algn="l">
              <a:buNone/>
            </a:pPr>
            <a:r>
              <a:rPr lang="en-US" b="1" dirty="0"/>
              <a:t>+  </a:t>
            </a:r>
            <a:r>
              <a:rPr lang="en-US" b="1" dirty="0" smtClean="0"/>
              <a:t>Each patient has : </a:t>
            </a:r>
          </a:p>
          <a:p>
            <a:pPr marL="0" indent="0" algn="l">
              <a:buNone/>
            </a:pPr>
            <a:r>
              <a:rPr lang="en-US" b="1" dirty="0" smtClean="0"/>
              <a:t>Id , name , age , address , phone  and  sex.</a:t>
            </a:r>
            <a:endParaRPr lang="ar-EG" b="1" dirty="0" smtClean="0"/>
          </a:p>
          <a:p>
            <a:pPr marL="0" indent="0" algn="l">
              <a:buNone/>
            </a:pPr>
            <a:r>
              <a:rPr lang="ar-EG" b="1" dirty="0" smtClean="0"/>
              <a:t>           </a:t>
            </a:r>
            <a:r>
              <a:rPr lang="en-US" b="1" dirty="0" smtClean="0"/>
              <a:t>+ Doctor </a:t>
            </a:r>
            <a:r>
              <a:rPr lang="en-US" b="1" dirty="0"/>
              <a:t>Diagnoses the patients (also each patient </a:t>
            </a:r>
            <a:r>
              <a:rPr lang="en-US" b="1" dirty="0" smtClean="0"/>
              <a:t>can </a:t>
            </a:r>
            <a:r>
              <a:rPr lang="en-US" b="1" dirty="0"/>
              <a:t>has many diagnosis) and write diagnosis and treatments</a:t>
            </a:r>
            <a:r>
              <a:rPr lang="en-US" b="1" dirty="0" smtClean="0"/>
              <a:t>.</a:t>
            </a:r>
            <a:endParaRPr lang="en-US" b="1" dirty="0"/>
          </a:p>
          <a:p>
            <a:pPr marL="0" indent="0" algn="l">
              <a:buNone/>
            </a:pPr>
            <a:r>
              <a:rPr lang="en-US" b="1" dirty="0" smtClean="0"/>
              <a:t>- Each patient </a:t>
            </a:r>
            <a:r>
              <a:rPr lang="en-US" b="1" dirty="0"/>
              <a:t>has one or many Medical </a:t>
            </a:r>
            <a:r>
              <a:rPr lang="en-US" b="1" dirty="0" smtClean="0"/>
              <a:t>record.</a:t>
            </a:r>
          </a:p>
          <a:p>
            <a:pPr marL="0" indent="0" algn="l">
              <a:buNone/>
            </a:pPr>
            <a:r>
              <a:rPr lang="ar-EG" b="1" dirty="0" smtClean="0"/>
              <a:t>:</a:t>
            </a:r>
            <a:r>
              <a:rPr lang="en-US" b="1" dirty="0" smtClean="0"/>
              <a:t>+ Each Record </a:t>
            </a:r>
            <a:r>
              <a:rPr lang="en-US" b="1" dirty="0"/>
              <a:t>has </a:t>
            </a:r>
            <a:endParaRPr lang="en-US" b="1" dirty="0" smtClean="0"/>
          </a:p>
          <a:p>
            <a:pPr marL="0" indent="0" algn="l">
              <a:buNone/>
            </a:pPr>
            <a:r>
              <a:rPr lang="en-US" b="1" dirty="0" smtClean="0"/>
              <a:t>  Record  Number , Date , diagnosis  </a:t>
            </a:r>
            <a:r>
              <a:rPr lang="en-US" b="1" dirty="0"/>
              <a:t>and  </a:t>
            </a:r>
            <a:r>
              <a:rPr lang="en-US" b="1" dirty="0" smtClean="0"/>
              <a:t>Treatments.</a:t>
            </a:r>
          </a:p>
          <a:p>
            <a:pPr marL="0" indent="0" algn="l">
              <a:buNone/>
            </a:pPr>
            <a:r>
              <a:rPr lang="en-US" b="1" dirty="0"/>
              <a:t>+</a:t>
            </a:r>
            <a:r>
              <a:rPr lang="en-US" b="1" dirty="0" smtClean="0"/>
              <a:t>Each </a:t>
            </a:r>
            <a:r>
              <a:rPr lang="en-US" b="1" dirty="0"/>
              <a:t>patient pay </a:t>
            </a:r>
            <a:r>
              <a:rPr lang="en-US" b="1" dirty="0" smtClean="0"/>
              <a:t>Bill.</a:t>
            </a:r>
          </a:p>
          <a:p>
            <a:pPr marL="0" indent="0" algn="l">
              <a:buNone/>
            </a:pPr>
            <a:r>
              <a:rPr lang="en-US" b="1" dirty="0" smtClean="0"/>
              <a:t>+ Each </a:t>
            </a:r>
            <a:r>
              <a:rPr lang="en-US" b="1" dirty="0"/>
              <a:t>bill has </a:t>
            </a:r>
            <a:r>
              <a:rPr lang="en-US" b="1" dirty="0" smtClean="0"/>
              <a:t>id , </a:t>
            </a:r>
            <a:r>
              <a:rPr lang="en-US" b="1" dirty="0"/>
              <a:t>total bill and </a:t>
            </a:r>
            <a:r>
              <a:rPr lang="en-US" b="1" dirty="0" smtClean="0"/>
              <a:t>amount.</a:t>
            </a:r>
          </a:p>
          <a:p>
            <a:pPr marL="0" indent="0" algn="l">
              <a:buNone/>
            </a:pPr>
            <a:r>
              <a:rPr lang="en-US" b="1" dirty="0" smtClean="0"/>
              <a:t>+ bills </a:t>
            </a:r>
            <a:r>
              <a:rPr lang="en-US" b="1" dirty="0"/>
              <a:t>are generated by </a:t>
            </a:r>
            <a:r>
              <a:rPr lang="en-US" b="1" dirty="0" smtClean="0"/>
              <a:t>accountant.</a:t>
            </a:r>
          </a:p>
          <a:p>
            <a:pPr marL="0" indent="0" algn="l">
              <a:buNone/>
            </a:pPr>
            <a:r>
              <a:rPr lang="en-US" b="1" dirty="0" smtClean="0"/>
              <a:t>- Each accountant has :</a:t>
            </a:r>
          </a:p>
          <a:p>
            <a:pPr marL="0" indent="0" algn="l">
              <a:buNone/>
            </a:pPr>
            <a:r>
              <a:rPr lang="en-US" b="1" dirty="0" smtClean="0"/>
              <a:t> id , name , phone , sex , address , shift , and  salary .</a:t>
            </a:r>
            <a:endParaRPr lang="en-US" b="1" dirty="0"/>
          </a:p>
        </p:txBody>
      </p:sp>
      <p:sp>
        <p:nvSpPr>
          <p:cNvPr id="6" name="عنوان فرعي 2"/>
          <p:cNvSpPr txBox="1">
            <a:spLocks/>
          </p:cNvSpPr>
          <p:nvPr/>
        </p:nvSpPr>
        <p:spPr>
          <a:xfrm>
            <a:off x="437952" y="2602726"/>
            <a:ext cx="8305800" cy="79208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36204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mph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build="p"/>
      <p:bldP spid="6" grpId="1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فرعي 2"/>
          <p:cNvSpPr txBox="1">
            <a:spLocks/>
          </p:cNvSpPr>
          <p:nvPr/>
        </p:nvSpPr>
        <p:spPr>
          <a:xfrm>
            <a:off x="514672" y="2348880"/>
            <a:ext cx="8305800" cy="144016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61000" endPos="85000" dist="177800" dir="5400000" sy="-100000" algn="bl" rotWithShape="0"/>
          </a:effectLst>
        </p:spPr>
        <p:txBody>
          <a:bodyPr vert="horz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300000"/>
              </a:lnSpc>
              <a:buNone/>
            </a:pPr>
            <a:r>
              <a:rPr lang="en-US" sz="44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</a:rPr>
              <a:t>Entity relationship diagram</a:t>
            </a:r>
            <a:endParaRPr lang="en-US" sz="4400" b="1" cap="all" dirty="0">
              <a:ln w="0"/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عنصر نائب للمحتوى 1"/>
          <p:cNvSpPr txBox="1">
            <a:spLocks/>
          </p:cNvSpPr>
          <p:nvPr/>
        </p:nvSpPr>
        <p:spPr>
          <a:xfrm>
            <a:off x="467544" y="3645024"/>
            <a:ext cx="8229600" cy="27363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04145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5A5A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A5A5A5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allAtOnce"/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 3"/>
          <p:cNvSpPr/>
          <p:nvPr/>
        </p:nvSpPr>
        <p:spPr>
          <a:xfrm>
            <a:off x="827584" y="2967335"/>
            <a:ext cx="676875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endParaRPr lang="ar-EG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0648"/>
            <a:ext cx="8787740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260924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عنوان فرعي 2"/>
          <p:cNvSpPr txBox="1">
            <a:spLocks/>
          </p:cNvSpPr>
          <p:nvPr/>
        </p:nvSpPr>
        <p:spPr>
          <a:xfrm>
            <a:off x="389654" y="2132856"/>
            <a:ext cx="8305800" cy="144016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  <a:reflection blurRad="12700" stA="61000" endPos="85000" dist="177800" dir="5400000" sy="-100000" algn="bl" rotWithShape="0"/>
          </a:effectLst>
        </p:spPr>
        <p:txBody>
          <a:bodyPr vert="horz"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marL="274320" indent="-274320" algn="r" rtl="1" eaLnBrk="1" latinLnBrk="0" hangingPunct="1">
              <a:spcBef>
                <a:spcPts val="60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05840" indent="-228600" algn="r" rtl="1" eaLnBrk="1" latinLnBrk="0" hangingPunct="1">
              <a:spcBef>
                <a:spcPts val="300"/>
              </a:spcBef>
              <a:buClr>
                <a:schemeClr val="accent2">
                  <a:shade val="50000"/>
                </a:schemeClr>
              </a:buClr>
              <a:buSzPct val="85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r" rtl="1" eaLnBrk="1" latinLnBrk="0" hangingPunct="1">
              <a:spcBef>
                <a:spcPts val="30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168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60320" indent="-182880" algn="r" rtl="1" eaLnBrk="1" latinLnBrk="0" hangingPunct="1">
              <a:spcBef>
                <a:spcPts val="340"/>
              </a:spcBef>
              <a:buClr>
                <a:schemeClr val="accent2">
                  <a:shade val="75000"/>
                </a:schemeClr>
              </a:buClr>
              <a:buSzPct val="85000"/>
              <a:buFont typeface="Wingdings 2" pitchFamily="18" charset="2"/>
              <a:buChar char="?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300000"/>
              </a:lnSpc>
              <a:buNone/>
            </a:pPr>
            <a:r>
              <a:rPr lang="en-US" sz="4400" b="1" cap="all" dirty="0" smtClean="0">
                <a:ln w="0"/>
                <a:effectLst>
                  <a:reflection blurRad="12700" stA="50000" endPos="50000" dist="5000" dir="5400000" sy="-100000" rotWithShape="0"/>
                </a:effectLst>
              </a:rPr>
              <a:t>Relational Model</a:t>
            </a:r>
          </a:p>
          <a:p>
            <a:pPr marL="0" indent="0" algn="ctr">
              <a:lnSpc>
                <a:spcPct val="300000"/>
              </a:lnSpc>
              <a:buNone/>
            </a:pPr>
            <a:endParaRPr lang="en-US" sz="4400" b="1" cap="all" dirty="0">
              <a:ln w="0"/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9" name="عنصر نائب للمحتوى 1"/>
          <p:cNvSpPr>
            <a:spLocks noGrp="1"/>
          </p:cNvSpPr>
          <p:nvPr>
            <p:ph idx="1"/>
          </p:nvPr>
        </p:nvSpPr>
        <p:spPr>
          <a:xfrm>
            <a:off x="467544" y="4365104"/>
            <a:ext cx="8229600" cy="1256928"/>
          </a:xfrm>
        </p:spPr>
        <p:txBody>
          <a:bodyPr/>
          <a:lstStyle/>
          <a:p>
            <a:pPr marL="0" indent="0" algn="ctr">
              <a:buNone/>
            </a:pPr>
            <a:r>
              <a:rPr lang="en-US" sz="1600" dirty="0" smtClean="0"/>
              <a:t>After Mapping</a:t>
            </a:r>
            <a:endParaRPr lang="ar-EG" sz="1600" dirty="0" smtClean="0"/>
          </a:p>
          <a:p>
            <a:endParaRPr lang="ar-EG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360636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7F7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7F7F7F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8640"/>
            <a:ext cx="8197252" cy="6192688"/>
          </a:xfrm>
        </p:spPr>
      </p:pic>
    </p:spTree>
    <p:extLst>
      <p:ext uri="{BB962C8B-B14F-4D97-AF65-F5344CB8AC3E}">
        <p14:creationId xmlns:p14="http://schemas.microsoft.com/office/powerpoint/2010/main" val="890035225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ورق">
  <a:themeElements>
    <a:clrScheme name="دبوس تثبيت">
      <a:dk1>
        <a:sysClr val="windowText" lastClr="000000"/>
      </a:dk1>
      <a:lt1>
        <a:sysClr val="window" lastClr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شكل موجة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انقلاب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</TotalTime>
  <Words>395</Words>
  <Application>Microsoft Office PowerPoint</Application>
  <PresentationFormat>On-screen Show (4:3)</PresentationFormat>
  <Paragraphs>58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ورق</vt:lpstr>
      <vt:lpstr>Hospital Management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COURSE</dc:title>
  <dc:creator>BISHER 2023</dc:creator>
  <cp:lastModifiedBy>Dell</cp:lastModifiedBy>
  <cp:revision>45</cp:revision>
  <dcterms:created xsi:type="dcterms:W3CDTF">2024-10-03T13:48:18Z</dcterms:created>
  <dcterms:modified xsi:type="dcterms:W3CDTF">2024-12-22T10:06:13Z</dcterms:modified>
</cp:coreProperties>
</file>